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3" r:id="rId5"/>
    <p:sldId id="262" r:id="rId6"/>
    <p:sldId id="261" r:id="rId7"/>
    <p:sldId id="258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8"/>
    <p:restoredTop sz="94730"/>
  </p:normalViewPr>
  <p:slideViewPr>
    <p:cSldViewPr snapToGrid="0">
      <p:cViewPr>
        <p:scale>
          <a:sx n="100" d="100"/>
          <a:sy n="100" d="100"/>
        </p:scale>
        <p:origin x="14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73B02-AC4C-86D7-660E-9BBC42068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A7B18-5193-956C-6AE5-D3A987B81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C01CB-5855-735B-E782-F3E6929F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431E1-B520-6486-1A0E-CF08B482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9670B-B2EE-5B69-E80B-99DAE531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3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97E88-CEB2-003C-3AD1-A4EF9EF34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6DAD33-7A3F-4F57-5C21-6834A3293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F39B2-391C-30E3-112D-2DAE4937B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886FB-BED7-BE8C-F662-01247403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DFFA-104C-5709-03F5-3D884DED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9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D4DE2-B819-8497-BC33-16ED05B34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B963-017D-BD7E-1EFB-6A580E36B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2ABC8-2958-0CFC-3F1F-103AD611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044F1-1022-8224-B8DE-101F5F4F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A6A1A-D703-D09C-D946-7A8DBEC6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6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5E3D-98C6-4AEA-6A07-6BEE3365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17C2-BA71-870B-32DD-773802D4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10FF5-9411-25AF-3831-4471D51C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994C-60FE-F232-F74F-E4D4DC9B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476C1-FF35-81AC-8B34-82A6C07E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A9F60-7445-2918-4250-988C27356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4B14E-639A-D3D8-283F-C14068ACB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5314C-0091-D96A-2ADE-87D5F6AE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F3100-A4A3-6FA2-8094-3E52786F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C33F6-4973-168C-7978-DCFC57BD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63E5-6FF6-BF02-0D5D-DCDE527A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DA73-A709-19C6-DFBA-70EC0328F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A0F75-0A0E-3423-0344-BF3AB2BD8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BE4A-2AB2-1986-212C-2D99FA77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74EBC-FAE8-FD27-A720-2AF4A320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DBADB-1300-7F44-8999-1452DDE1C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71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5B94-0820-08FE-4493-9DFAF3D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5B88B-C269-BE43-F309-57D326705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88C42-C524-E3BA-C501-E4DB18B4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9664B-597D-7AC0-DAE7-ACEB75332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DDC996-7D49-BED8-2045-E7C847823B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12BD6-2BC7-3C87-987A-7DF793B4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E54CF-3F47-1F0A-81C9-ADA90A85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72CA6-F224-C87B-CEA2-03636A4E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20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90AC-B3CC-E964-6426-B6828CD8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6A3A9-93BC-CB38-1714-A2EBEC9CB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B6484-E0C5-9B88-9DF0-AAC33F9A3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97DC-5776-6876-9C13-5011D214E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5661B-7752-1518-FA8E-91E12E0F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4990C-F4A1-1B3F-2792-9A365DFD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9317A-14CC-05B1-B7D6-D58CA626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1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F817-BC75-D9BC-38A5-85506C59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4C25-E241-8148-B649-3BDA90281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91C11-1481-C2F5-FC5E-3B127B177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841C5-9154-DE96-BEFF-CD469892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7349E-7A1A-12BE-A565-A50B71D5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54616-95C6-6F41-85AA-A8E517FA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8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A02F-2529-87F1-0D45-56392220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F351EC-AE0A-DA11-F416-802F8F1D0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D99A4-29F9-0E5C-85DA-EC039DF61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D3108-4B1D-4DA8-29A7-750BD889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5CBEB-D562-3DA4-CD39-900947A6E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08EB6-86A3-D11C-D4B4-27891A77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F1556-A1D6-7CA7-4422-202B3AE9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D1328-626C-7196-9E36-A5F09526D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FCBDC-8976-6787-FB1B-A9E7FC95A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CF97F-D917-4145-B6B4-E646DBF9FBDE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41D10-4D0A-1072-F1F3-EC991C4D0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BDBF-917F-0F56-6B6F-8CDF9AE74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78752-5063-8345-8A46-6886E07B0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1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57B4-8D44-8890-7A79-A6F80173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328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Deciphering the Epigenetic and Spatial Dynamics of Caner Associated Fibroblasts and CD8+ T-Cells in Colorectal Cancer Metastasis and Recurrence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46C8-3333-47C7-B1A9-1E952A6B1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71443"/>
            <a:ext cx="9144000" cy="1655762"/>
          </a:xfrm>
        </p:spPr>
        <p:txBody>
          <a:bodyPr/>
          <a:lstStyle/>
          <a:p>
            <a:r>
              <a:rPr lang="en-US" dirty="0"/>
              <a:t>Alos Diallo</a:t>
            </a:r>
          </a:p>
        </p:txBody>
      </p:sp>
    </p:spTree>
    <p:extLst>
      <p:ext uri="{BB962C8B-B14F-4D97-AF65-F5344CB8AC3E}">
        <p14:creationId xmlns:p14="http://schemas.microsoft.com/office/powerpoint/2010/main" val="357577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EC1EFE-B7BD-BA8B-FED5-007A9FE7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08" y="3431199"/>
            <a:ext cx="6949440" cy="3342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88C59-40F3-CE3D-6C66-147D9132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119" y="3683891"/>
            <a:ext cx="2596738" cy="2632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B366B-B732-5710-D530-1FEBC01DF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280650" y="4778306"/>
            <a:ext cx="2921000" cy="9017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34CAC6-639D-F231-F943-FA12B65186BC}"/>
              </a:ext>
            </a:extLst>
          </p:cNvPr>
          <p:cNvCxnSpPr>
            <a:cxnSpLocks/>
          </p:cNvCxnSpPr>
          <p:nvPr/>
        </p:nvCxnSpPr>
        <p:spPr>
          <a:xfrm>
            <a:off x="4451630" y="2195085"/>
            <a:ext cx="79606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2E1F2F-0471-1AC5-DF82-0619795757C6}"/>
              </a:ext>
            </a:extLst>
          </p:cNvPr>
          <p:cNvCxnSpPr>
            <a:cxnSpLocks/>
          </p:cNvCxnSpPr>
          <p:nvPr/>
        </p:nvCxnSpPr>
        <p:spPr>
          <a:xfrm>
            <a:off x="4933952" y="5229156"/>
            <a:ext cx="6274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11A2E2-3900-0F1F-CCD0-0B44655B0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915" y="1455588"/>
            <a:ext cx="1217001" cy="14789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EC060E-8198-8DE1-63BB-D31D7E7BC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4" y="1199152"/>
            <a:ext cx="1217001" cy="21469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1F45A4-8991-240C-A755-A7CA037C4A41}"/>
              </a:ext>
            </a:extLst>
          </p:cNvPr>
          <p:cNvSpPr txBox="1"/>
          <p:nvPr/>
        </p:nvSpPr>
        <p:spPr>
          <a:xfrm>
            <a:off x="730424" y="656604"/>
            <a:ext cx="121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  <a:cs typeface="Times New Roman" panose="02020603050405020304" pitchFamily="18" charset="0"/>
              </a:rPr>
              <a:t>DH Patient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19CCCE-061D-5B03-A00E-35980FEE4F79}"/>
              </a:ext>
            </a:extLst>
          </p:cNvPr>
          <p:cNvSpPr txBox="1"/>
          <p:nvPr/>
        </p:nvSpPr>
        <p:spPr>
          <a:xfrm>
            <a:off x="2678553" y="656604"/>
            <a:ext cx="177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Cancer Diagnosis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369A-79E6-08C7-DAB2-D642CAD58B3F}"/>
              </a:ext>
            </a:extLst>
          </p:cNvPr>
          <p:cNvSpPr txBox="1"/>
          <p:nvPr/>
        </p:nvSpPr>
        <p:spPr>
          <a:xfrm>
            <a:off x="2196630" y="3443883"/>
            <a:ext cx="259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Tumor Microenvironment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704DFD-0070-39CE-A732-E054F1BD8A65}"/>
              </a:ext>
            </a:extLst>
          </p:cNvPr>
          <p:cNvSpPr txBox="1"/>
          <p:nvPr/>
        </p:nvSpPr>
        <p:spPr>
          <a:xfrm>
            <a:off x="6053130" y="3443883"/>
            <a:ext cx="1299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Interactions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800AE93-DB5B-CD10-822B-C50EDCD55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3411" y="1079943"/>
            <a:ext cx="4168878" cy="21469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089CD5-C6B5-D5B8-72D0-FE07C5099C35}"/>
              </a:ext>
            </a:extLst>
          </p:cNvPr>
          <p:cNvSpPr txBox="1"/>
          <p:nvPr/>
        </p:nvSpPr>
        <p:spPr>
          <a:xfrm>
            <a:off x="6825283" y="656604"/>
            <a:ext cx="1185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Metastasis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48A1FA-1066-BAA4-643E-3C1C836D3F54}"/>
              </a:ext>
            </a:extLst>
          </p:cNvPr>
          <p:cNvCxnSpPr>
            <a:cxnSpLocks/>
          </p:cNvCxnSpPr>
          <p:nvPr/>
        </p:nvCxnSpPr>
        <p:spPr>
          <a:xfrm>
            <a:off x="2095775" y="2195085"/>
            <a:ext cx="796067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B130E0C-096E-F977-5DEE-4DD532BC824C}"/>
              </a:ext>
            </a:extLst>
          </p:cNvPr>
          <p:cNvSpPr txBox="1"/>
          <p:nvPr/>
        </p:nvSpPr>
        <p:spPr>
          <a:xfrm>
            <a:off x="10401565" y="4001591"/>
            <a:ext cx="680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CAF’s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C426AC-180C-29D9-4F46-63F5A081D9F9}"/>
              </a:ext>
            </a:extLst>
          </p:cNvPr>
          <p:cNvSpPr txBox="1"/>
          <p:nvPr/>
        </p:nvSpPr>
        <p:spPr>
          <a:xfrm>
            <a:off x="9978707" y="4579516"/>
            <a:ext cx="12454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CD8+ T-Cell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2E6893-E971-40B2-6C3E-62966AC48A33}"/>
              </a:ext>
            </a:extLst>
          </p:cNvPr>
          <p:cNvSpPr txBox="1"/>
          <p:nvPr/>
        </p:nvSpPr>
        <p:spPr>
          <a:xfrm>
            <a:off x="10102026" y="5399479"/>
            <a:ext cx="1188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Tumor Cell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BE60ED-662D-EBE3-8A18-6B9A4F001495}"/>
              </a:ext>
            </a:extLst>
          </p:cNvPr>
          <p:cNvSpPr txBox="1"/>
          <p:nvPr/>
        </p:nvSpPr>
        <p:spPr>
          <a:xfrm>
            <a:off x="9522294" y="6131292"/>
            <a:ext cx="2012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Extracellular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AAAF41-6E8B-D702-9BCB-C82A6E423FFD}"/>
              </a:ext>
            </a:extLst>
          </p:cNvPr>
          <p:cNvSpPr/>
          <p:nvPr/>
        </p:nvSpPr>
        <p:spPr>
          <a:xfrm>
            <a:off x="568610" y="19929"/>
            <a:ext cx="8961120" cy="3381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884E71-3149-4E43-C06B-E2D10AF2A76A}"/>
              </a:ext>
            </a:extLst>
          </p:cNvPr>
          <p:cNvSpPr/>
          <p:nvPr/>
        </p:nvSpPr>
        <p:spPr>
          <a:xfrm>
            <a:off x="568610" y="3401305"/>
            <a:ext cx="8961120" cy="3381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004C4-CB07-E01A-34CC-B2687C01A138}"/>
              </a:ext>
            </a:extLst>
          </p:cNvPr>
          <p:cNvSpPr txBox="1"/>
          <p:nvPr/>
        </p:nvSpPr>
        <p:spPr>
          <a:xfrm>
            <a:off x="3179698" y="75319"/>
            <a:ext cx="261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Biological Problem</a:t>
            </a:r>
          </a:p>
        </p:txBody>
      </p:sp>
    </p:spTree>
    <p:extLst>
      <p:ext uri="{BB962C8B-B14F-4D97-AF65-F5344CB8AC3E}">
        <p14:creationId xmlns:p14="http://schemas.microsoft.com/office/powerpoint/2010/main" val="32112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11A08D-DBC7-EB27-AD51-24A0AB68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40" y="422528"/>
            <a:ext cx="7772400" cy="289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83A52E-C360-22DF-4D5E-7340235F66B5}"/>
              </a:ext>
            </a:extLst>
          </p:cNvPr>
          <p:cNvSpPr/>
          <p:nvPr/>
        </p:nvSpPr>
        <p:spPr>
          <a:xfrm>
            <a:off x="1586392" y="3419472"/>
            <a:ext cx="8961120" cy="3381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80BD-1731-3538-200D-08BCE0E14A46}"/>
              </a:ext>
            </a:extLst>
          </p:cNvPr>
          <p:cNvSpPr/>
          <p:nvPr/>
        </p:nvSpPr>
        <p:spPr>
          <a:xfrm>
            <a:off x="1586392" y="38096"/>
            <a:ext cx="8961120" cy="33813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D7075D-2926-A4E4-06B1-363E2EF4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497" y="4469759"/>
            <a:ext cx="1182810" cy="1179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59B81-F684-88C2-C9E5-941964DB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63" y="4091808"/>
            <a:ext cx="1200788" cy="1179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87664-7F7E-F4F4-3162-F6B2C72C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391" y="5343626"/>
            <a:ext cx="1510030" cy="1235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3D7119-2233-0F35-11AB-1114D63BE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890" y="5358979"/>
            <a:ext cx="1176130" cy="11987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EBB846-C116-B2D3-7A3A-AD9E7119DC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559" y="3960311"/>
            <a:ext cx="765888" cy="1328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8CAD15-57D7-3420-6634-C56F414FC1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773" y="5346787"/>
            <a:ext cx="1041573" cy="12099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0EE084-4D6F-2B20-3524-DE67622C9C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464" y="4096717"/>
            <a:ext cx="1585630" cy="1179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122334-F124-5820-7BFC-17668DA13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7475" y="4291383"/>
            <a:ext cx="2560997" cy="137967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B06FD0-DD02-5345-7CCB-4F8F5765B8C2}"/>
              </a:ext>
            </a:extLst>
          </p:cNvPr>
          <p:cNvCxnSpPr/>
          <p:nvPr/>
        </p:nvCxnSpPr>
        <p:spPr>
          <a:xfrm>
            <a:off x="4561240" y="3734560"/>
            <a:ext cx="0" cy="2682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FB2407-730D-C8B1-7A6F-7DB1B90A0E9C}"/>
              </a:ext>
            </a:extLst>
          </p:cNvPr>
          <p:cNvCxnSpPr/>
          <p:nvPr/>
        </p:nvCxnSpPr>
        <p:spPr>
          <a:xfrm>
            <a:off x="7334920" y="3769040"/>
            <a:ext cx="0" cy="26822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3B1F60-25CA-898F-E659-EAE5AC4C03C3}"/>
              </a:ext>
            </a:extLst>
          </p:cNvPr>
          <p:cNvSpPr txBox="1"/>
          <p:nvPr/>
        </p:nvSpPr>
        <p:spPr>
          <a:xfrm>
            <a:off x="2187616" y="3477864"/>
            <a:ext cx="192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AIM 1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DNA Methylation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B1D87-594D-DBCB-BFCD-9F2343F3F471}"/>
              </a:ext>
            </a:extLst>
          </p:cNvPr>
          <p:cNvSpPr txBox="1"/>
          <p:nvPr/>
        </p:nvSpPr>
        <p:spPr>
          <a:xfrm>
            <a:off x="5000167" y="3485480"/>
            <a:ext cx="192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AIM 2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Multiomic Analysis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1D4F75-F817-3BCE-0BC1-FA2FD828247B}"/>
              </a:ext>
            </a:extLst>
          </p:cNvPr>
          <p:cNvSpPr txBox="1"/>
          <p:nvPr/>
        </p:nvSpPr>
        <p:spPr>
          <a:xfrm>
            <a:off x="8101526" y="3493864"/>
            <a:ext cx="192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AIM 3</a:t>
            </a:r>
            <a:br>
              <a:rPr lang="en-US" sz="1200" b="1" dirty="0">
                <a:latin typeface="+mj-lt"/>
              </a:rPr>
            </a:br>
            <a:r>
              <a:rPr lang="en-US" sz="1200" dirty="0">
                <a:latin typeface="+mj-lt"/>
              </a:rPr>
              <a:t>Integrative Analysis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8E24E6-6E7F-B3F4-545D-6E1C8DF25E1B}"/>
              </a:ext>
            </a:extLst>
          </p:cNvPr>
          <p:cNvSpPr txBox="1"/>
          <p:nvPr/>
        </p:nvSpPr>
        <p:spPr>
          <a:xfrm>
            <a:off x="5114732" y="24930"/>
            <a:ext cx="261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Data and Experimental Design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018895-01F8-5062-918C-98754085D103}"/>
              </a:ext>
            </a:extLst>
          </p:cNvPr>
          <p:cNvSpPr txBox="1"/>
          <p:nvPr/>
        </p:nvSpPr>
        <p:spPr>
          <a:xfrm>
            <a:off x="3947128" y="830890"/>
            <a:ext cx="261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Colon Biopsy from pT3 patients</a:t>
            </a:r>
            <a:br>
              <a:rPr lang="en-US" sz="1200" dirty="0">
                <a:latin typeface="+mj-lt"/>
              </a:rPr>
            </a:br>
            <a:r>
              <a:rPr lang="en-US" sz="1200" dirty="0">
                <a:latin typeface="+mj-lt"/>
              </a:rPr>
              <a:t> (</a:t>
            </a:r>
            <a:r>
              <a:rPr lang="en-US" sz="1200" i="1" dirty="0">
                <a:latin typeface="+mj-lt"/>
              </a:rPr>
              <a:t>N = 58</a:t>
            </a:r>
            <a:r>
              <a:rPr lang="en-US" sz="1200" dirty="0">
                <a:latin typeface="+mj-lt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3DF3D8-4A51-4E45-F65F-3EB9B18984AB}"/>
              </a:ext>
            </a:extLst>
          </p:cNvPr>
          <p:cNvSpPr txBox="1"/>
          <p:nvPr/>
        </p:nvSpPr>
        <p:spPr>
          <a:xfrm>
            <a:off x="6879878" y="575204"/>
            <a:ext cx="261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DNA Methylation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CB34F0-C571-8269-E9E8-F791F1C69D29}"/>
              </a:ext>
            </a:extLst>
          </p:cNvPr>
          <p:cNvSpPr txBox="1"/>
          <p:nvPr/>
        </p:nvSpPr>
        <p:spPr>
          <a:xfrm>
            <a:off x="7034972" y="3103332"/>
            <a:ext cx="261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Multiomic 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67B95C-E33A-8062-7EDB-61747AD5680F}"/>
              </a:ext>
            </a:extLst>
          </p:cNvPr>
          <p:cNvSpPr txBox="1"/>
          <p:nvPr/>
        </p:nvSpPr>
        <p:spPr>
          <a:xfrm>
            <a:off x="1842426" y="214429"/>
            <a:ext cx="2613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Patient Admitted to DH</a:t>
            </a:r>
          </a:p>
        </p:txBody>
      </p:sp>
    </p:spTree>
    <p:extLst>
      <p:ext uri="{BB962C8B-B14F-4D97-AF65-F5344CB8AC3E}">
        <p14:creationId xmlns:p14="http://schemas.microsoft.com/office/powerpoint/2010/main" val="132204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C7B8-52C4-7484-CE5A-C26E84BC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82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Study Motivation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B4253-71F9-CFFD-F319-35D4006D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29" y="1158732"/>
            <a:ext cx="3927371" cy="4873768"/>
          </a:xfrm>
        </p:spPr>
        <p:txBody>
          <a:bodyPr>
            <a:normAutofit/>
          </a:bodyPr>
          <a:lstStyle/>
          <a:p>
            <a:r>
              <a:rPr lang="en-US" sz="1800" u="sng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 hypothesize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that by studying the multiomic and epigenetic signatures of CAFs and CD8</a:t>
            </a:r>
            <a:r>
              <a:rPr lang="en-US" sz="1800" kern="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T-cells within the TME, we will uncover new insights into T-cell exhaustion and how tumors evade the immune system in colorectal cancer. </a:t>
            </a:r>
            <a:endParaRPr lang="en-US" sz="1800" u="sng" kern="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u="sng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overall objective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is to better map the spatial and epigenetic relationship between CAFs and CD8</a:t>
            </a:r>
            <a:r>
              <a:rPr lang="en-US" sz="1800" kern="0" baseline="30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T-cells in the TME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63922-1893-42F9-44D4-4EDCB81F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642391"/>
            <a:ext cx="3619500" cy="1882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16745-8181-02A5-77A7-198C57A79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019223"/>
            <a:ext cx="2181329" cy="2390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47C66-ADB6-2A6E-D65D-DB0E82873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129" y="1158732"/>
            <a:ext cx="2032000" cy="2616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83F3F5-E911-2B13-D9CE-6E3DEE40E241}"/>
              </a:ext>
            </a:extLst>
          </p:cNvPr>
          <p:cNvCxnSpPr>
            <a:cxnSpLocks/>
          </p:cNvCxnSpPr>
          <p:nvPr/>
        </p:nvCxnSpPr>
        <p:spPr>
          <a:xfrm flipV="1">
            <a:off x="6816829" y="2272523"/>
            <a:ext cx="2400300" cy="17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57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B917-59F9-6160-617D-D1E23E9A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A0B3-5D30-4734-1192-34299A340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98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6F37-128D-D74F-1AEB-2415D532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source material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70F5-7554-62D9-0032-C751A9F89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3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0239AB-0BFD-18B1-9167-5B35DBD9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0"/>
            <a:ext cx="9700591" cy="68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3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D4984D-EA81-BEF0-7B03-561059D2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" y="0"/>
            <a:ext cx="3860800" cy="200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54E24-B660-2ECC-1100-18E9AEAF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67" y="4673600"/>
            <a:ext cx="52705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F66413-6CF2-16A4-0376-5CA09230B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828" y="2387385"/>
            <a:ext cx="2631937" cy="2083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D32D3-57E9-1FE5-88A7-9A86FBF2F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789" y="2266949"/>
            <a:ext cx="2451100" cy="2324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6E845-D54A-83CF-4738-2F73D0547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966" y="155713"/>
            <a:ext cx="3258068" cy="1850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D3747-A368-1031-278D-39B4C7759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38" y="5192140"/>
            <a:ext cx="3459794" cy="11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5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146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Deciphering the Epigenetic and Spatial Dynamics of Caner Associated Fibroblasts and CD8+ T-Cells in Colorectal Cancer Metastasis and Recurrence</vt:lpstr>
      <vt:lpstr>PowerPoint Presentation</vt:lpstr>
      <vt:lpstr>PowerPoint Presentation</vt:lpstr>
      <vt:lpstr>Study Motivation </vt:lpstr>
      <vt:lpstr>PowerPoint Presentation</vt:lpstr>
      <vt:lpstr>Old source material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Deck for thesis</dc:title>
  <dc:creator>Alos B. Diallo</dc:creator>
  <cp:lastModifiedBy>Alos B. Diallo</cp:lastModifiedBy>
  <cp:revision>15</cp:revision>
  <dcterms:created xsi:type="dcterms:W3CDTF">2024-02-11T17:39:09Z</dcterms:created>
  <dcterms:modified xsi:type="dcterms:W3CDTF">2024-02-15T06:37:23Z</dcterms:modified>
</cp:coreProperties>
</file>